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59" r:id="rId4"/>
    <p:sldId id="260" r:id="rId5"/>
    <p:sldId id="276" r:id="rId6"/>
    <p:sldId id="275" r:id="rId7"/>
    <p:sldId id="263" r:id="rId8"/>
    <p:sldId id="264" r:id="rId9"/>
    <p:sldId id="273" r:id="rId10"/>
    <p:sldId id="274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58" r:id="rId19"/>
  </p:sldIdLst>
  <p:sldSz cx="9906000" cy="6858000" type="A4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coolican" initials="jc" lastIdx="4" clrIdx="0">
    <p:extLst>
      <p:ext uri="{19B8F6BF-5375-455C-9EA6-DF929625EA0E}">
        <p15:presenceInfo xmlns:p15="http://schemas.microsoft.com/office/powerpoint/2012/main" userId="john coolican" providerId="None"/>
      </p:ext>
    </p:extLst>
  </p:cmAuthor>
  <p:cmAuthor id="2" name="Carlos Brodit" initials="CB" lastIdx="0" clrIdx="1">
    <p:extLst>
      <p:ext uri="{19B8F6BF-5375-455C-9EA6-DF929625EA0E}">
        <p15:presenceInfo xmlns:p15="http://schemas.microsoft.com/office/powerpoint/2012/main" userId="Carlos Brod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D22"/>
    <a:srgbClr val="FFFFFF"/>
    <a:srgbClr val="E55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82847" autoAdjust="0"/>
  </p:normalViewPr>
  <p:slideViewPr>
    <p:cSldViewPr snapToGrid="0">
      <p:cViewPr varScale="1">
        <p:scale>
          <a:sx n="162" d="100"/>
          <a:sy n="162" d="100"/>
        </p:scale>
        <p:origin x="12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352" y="-9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7E5FD-5E96-459E-A923-0240D7F4143A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1/24/2025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5373-9052-4AE1-B0F9-7847CFDA3DE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41280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BB6147-EB0F-4C96-86CE-8FE36A91F812}" type="datetimeFigureOut">
              <a:rPr lang="en-US" smtClean="0"/>
              <a:pPr/>
              <a:t>1/24/2025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7857B9-CB3F-49D1-B8EA-D475ABCD4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2567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tx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60000" indent="-171450" algn="l" defTabSz="914400" rtl="0" eaLnBrk="1" latinLnBrk="0" hangingPunct="1">
      <a:spcBef>
        <a:spcPts val="0"/>
      </a:spcBef>
      <a:buClr>
        <a:schemeClr val="tx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20000" algn="l" defTabSz="914400" rtl="0" eaLnBrk="1" latinLnBrk="0" hangingPunct="1">
      <a:buClr>
        <a:schemeClr val="tx1"/>
      </a:buClr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80000" algn="l" defTabSz="914400" rtl="0" eaLnBrk="1" latinLnBrk="0" hangingPunct="1">
      <a:buClr>
        <a:schemeClr val="tx1"/>
      </a:buClr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440000" algn="l" defTabSz="914400" rtl="0" eaLnBrk="1" latinLnBrk="0" hangingPunct="1">
      <a:buClr>
        <a:schemeClr val="tx1"/>
      </a:buClr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1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8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0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8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6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2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8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4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5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0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57B9-CB3F-49D1-B8EA-D475ABCD43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1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509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text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509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Body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184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676400"/>
            <a:ext cx="2057400" cy="4648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7400" y="1676400"/>
            <a:ext cx="7162800" cy="46482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83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76400"/>
            <a:ext cx="20574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buClr>
                <a:schemeClr val="bg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or insert any object by clicking any icon below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54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81000"/>
            <a:ext cx="7162800" cy="914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" name="Title 3"/>
          <p:cNvSpPr>
            <a:spLocks noGrp="1"/>
          </p:cNvSpPr>
          <p:nvPr>
            <p:ph type="ctrTitle" hasCustomPrompt="1"/>
          </p:nvPr>
        </p:nvSpPr>
        <p:spPr>
          <a:xfrm>
            <a:off x="0" y="2958306"/>
            <a:ext cx="9907588" cy="942975"/>
          </a:xfrm>
        </p:spPr>
        <p:txBody>
          <a:bodyPr/>
          <a:lstStyle>
            <a:lvl1pPr algn="ctr">
              <a:defRPr baseline="0">
                <a:solidFill>
                  <a:schemeClr val="bg2"/>
                </a:solidFill>
                <a:latin typeface="Arial Narrow" panose="020B0606020202030204" pitchFamily="34" charset="0"/>
              </a:defRPr>
            </a:lvl1pPr>
          </a:lstStyle>
          <a:p>
            <a:pPr algn="ctr" eaLnBrk="1" hangingPunct="1"/>
            <a:r>
              <a:rPr lang="fr-CH" sz="2800" b="1" cap="none" dirty="0">
                <a:solidFill>
                  <a:srgbClr val="FF6600"/>
                </a:solidFill>
                <a:latin typeface="Arial Narrow" pitchFamily="34" charset="0"/>
              </a:rPr>
              <a:t>WWW.SGS.COM</a:t>
            </a:r>
            <a:endParaRPr lang="en-GB" sz="2800" b="1" cap="none" dirty="0">
              <a:solidFill>
                <a:srgbClr val="FF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49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764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9369425" y="64770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E8B1ABED-CB97-46AA-87F2-0A7A4F37B42E}" type="slidenum">
              <a:rPr lang="en-GB" sz="800">
                <a:latin typeface="Arial" charset="0"/>
              </a:rPr>
              <a:pPr/>
              <a:t>‹#›</a:t>
            </a:fld>
            <a:endParaRPr lang="en-GB" sz="1400" dirty="0"/>
          </a:p>
        </p:txBody>
      </p:sp>
      <p:sp>
        <p:nvSpPr>
          <p:cNvPr id="549894" name="Line 6"/>
          <p:cNvSpPr>
            <a:spLocks noChangeShapeType="1"/>
          </p:cNvSpPr>
          <p:nvPr/>
        </p:nvSpPr>
        <p:spPr bwMode="auto">
          <a:xfrm>
            <a:off x="152400" y="6477000"/>
            <a:ext cx="950595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5" name="Line 7"/>
          <p:cNvSpPr>
            <a:spLocks noChangeShapeType="1"/>
          </p:cNvSpPr>
          <p:nvPr/>
        </p:nvSpPr>
        <p:spPr bwMode="auto">
          <a:xfrm flipV="1">
            <a:off x="9372600" y="1676400"/>
            <a:ext cx="0" cy="50292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6475869"/>
            <a:ext cx="1614224" cy="215444"/>
          </a:xfrm>
          <a:prstGeom prst="rect">
            <a:avLst/>
          </a:prstGeom>
        </p:spPr>
        <p:txBody>
          <a:bodyPr wrap="none" lIns="0" tIns="45720" rIns="0" bIns="45720" anchor="ctr" anchorCtr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800" cap="small" dirty="0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  <a:cs typeface="Arial" charset="0"/>
              </a:rPr>
              <a:t>© SGS SA</a:t>
            </a:r>
            <a:r>
              <a:rPr lang="en-GB" sz="800" cap="small" baseline="0" dirty="0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  <a:cs typeface="Arial" charset="0"/>
              </a:rPr>
              <a:t> 2016 </a:t>
            </a:r>
            <a:r>
              <a:rPr lang="en-GB" sz="800" cap="small" dirty="0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  <p:sldLayoutId id="2147483698" r:id="rId3"/>
    <p:sldLayoutId id="2147483704" r:id="rId4"/>
    <p:sldLayoutId id="2147483700" r:id="rId5"/>
    <p:sldLayoutId id="2147483705" r:id="rId6"/>
    <p:sldLayoutId id="2147483701" r:id="rId7"/>
    <p:sldLayoutId id="2147483702" r:id="rId8"/>
    <p:sldLayoutId id="2147483706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8">
            <a:extLst>
              <a:ext uri="{FF2B5EF4-FFF2-40B4-BE49-F238E27FC236}">
                <a16:creationId xmlns:a16="http://schemas.microsoft.com/office/drawing/2014/main" id="{C17E80FD-CFA8-B815-636B-76072D78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8756"/>
          <a:stretch/>
        </p:blipFill>
        <p:spPr>
          <a:xfrm>
            <a:off x="0" y="0"/>
            <a:ext cx="9906000" cy="5745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072" y="1371600"/>
            <a:ext cx="7099300" cy="1431085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GB ENS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414" y="2421685"/>
            <a:ext cx="3623638" cy="1007315"/>
          </a:xfrm>
        </p:spPr>
        <p:txBody>
          <a:bodyPr/>
          <a:lstStyle/>
          <a:p>
            <a:r>
              <a:rPr lang="en-US" sz="2400" b="1" dirty="0">
                <a:solidFill>
                  <a:srgbClr val="F46D22"/>
                </a:solidFill>
              </a:rPr>
              <a:t>Standalone and as an additional service</a:t>
            </a:r>
          </a:p>
          <a:p>
            <a:r>
              <a:rPr lang="en-US" sz="2400" b="1" dirty="0">
                <a:solidFill>
                  <a:srgbClr val="F46D22"/>
                </a:solidFill>
              </a:rPr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421367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A07CEC9-DE4F-621F-AD76-FE7668B3527A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70C6F6-22D4-2FA4-BE9A-8DEC7F4B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62532"/>
            <a:ext cx="9360000" cy="5055411"/>
          </a:xfrm>
          <a:prstGeom prst="rect">
            <a:avLst/>
          </a:prstGeom>
        </p:spPr>
      </p:pic>
      <p:sp>
        <p:nvSpPr>
          <p:cNvPr id="5" name="Objaśnienie: strzałka w prawo 4">
            <a:extLst>
              <a:ext uri="{FF2B5EF4-FFF2-40B4-BE49-F238E27FC236}">
                <a16:creationId xmlns:a16="http://schemas.microsoft.com/office/drawing/2014/main" id="{4C31FBC1-41E8-7C6C-BC83-403486E0952D}"/>
              </a:ext>
            </a:extLst>
          </p:cNvPr>
          <p:cNvSpPr/>
          <p:nvPr/>
        </p:nvSpPr>
        <p:spPr>
          <a:xfrm>
            <a:off x="1569228" y="4618140"/>
            <a:ext cx="1934989" cy="1477328"/>
          </a:xfrm>
          <a:prstGeom prst="rightArrowCallout">
            <a:avLst>
              <a:gd name="adj1" fmla="val 9027"/>
              <a:gd name="adj2" fmla="val 12621"/>
              <a:gd name="adj3" fmla="val 17413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Information about accepted and rejected ENS submissions will also be sent by no reply email message to your registered email addresses</a:t>
            </a:r>
            <a:endParaRPr lang="pl-PL" sz="10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10C593C-3505-C810-39FD-A6DC451B02FB}"/>
              </a:ext>
            </a:extLst>
          </p:cNvPr>
          <p:cNvSpPr/>
          <p:nvPr/>
        </p:nvSpPr>
        <p:spPr>
          <a:xfrm>
            <a:off x="5315319" y="4894877"/>
            <a:ext cx="1604624" cy="707886"/>
          </a:xfrm>
          <a:prstGeom prst="rec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case of rejected ENS submissions, please contact your local Client Centre</a:t>
            </a:r>
            <a:endParaRPr lang="pl-PL" sz="10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283001A-FBFE-4212-4FCF-A3631F0834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60897" y="2857499"/>
            <a:ext cx="4672289" cy="1325143"/>
          </a:xfrm>
        </p:spPr>
        <p:txBody>
          <a:bodyPr wrap="square" rtlCol="0" anchor="ctr">
            <a:normAutofit fontScale="90000"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b="1" dirty="0">
              <a:solidFill>
                <a:srgbClr val="F46D22"/>
              </a:solidFill>
              <a:latin typeface="+mj-lt"/>
            </a:endParaRPr>
          </a:p>
        </p:txBody>
      </p:sp>
      <p:pic>
        <p:nvPicPr>
          <p:cNvPr id="6" name="Picture Placeholder 18" descr="Obraz zawierający noc, infrastruktura, Aglomeracja, na wolnym powietrzu&#10;&#10;Opis wygenerowany automatycznie">
            <a:extLst>
              <a:ext uri="{FF2B5EF4-FFF2-40B4-BE49-F238E27FC236}">
                <a16:creationId xmlns:a16="http://schemas.microsoft.com/office/drawing/2014/main" id="{D783D8FA-DC24-EA1D-67B0-EC08100B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099" b="17374"/>
          <a:stretch/>
        </p:blipFill>
        <p:spPr>
          <a:xfrm>
            <a:off x="20" y="10"/>
            <a:ext cx="9905980" cy="1841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372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1B0F654-3A96-E02B-8EC7-EB9C51F90F79}"/>
              </a:ext>
            </a:extLst>
          </p:cNvPr>
          <p:cNvSpPr txBox="1"/>
          <p:nvPr/>
        </p:nvSpPr>
        <p:spPr>
          <a:xfrm>
            <a:off x="2544834" y="200579"/>
            <a:ext cx="481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sz="2000" b="1" dirty="0" err="1">
              <a:solidFill>
                <a:srgbClr val="F46D22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496D06-36D5-B8E6-FC98-A591FFF53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09438"/>
            <a:ext cx="9360000" cy="505899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1C739F9-FA4A-9A7F-913F-F0DEDF56C9C5}"/>
              </a:ext>
            </a:extLst>
          </p:cNvPr>
          <p:cNvSpPr/>
          <p:nvPr/>
        </p:nvSpPr>
        <p:spPr>
          <a:xfrm>
            <a:off x="3138456" y="2943778"/>
            <a:ext cx="4560201" cy="1899592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6" name="Objaśnienie: strzałka w lewo 5">
            <a:extLst>
              <a:ext uri="{FF2B5EF4-FFF2-40B4-BE49-F238E27FC236}">
                <a16:creationId xmlns:a16="http://schemas.microsoft.com/office/drawing/2014/main" id="{14778938-CA14-EBDA-EE53-861EC98318B0}"/>
              </a:ext>
            </a:extLst>
          </p:cNvPr>
          <p:cNvSpPr/>
          <p:nvPr/>
        </p:nvSpPr>
        <p:spPr>
          <a:xfrm>
            <a:off x="7698657" y="2943778"/>
            <a:ext cx="1934343" cy="1223412"/>
          </a:xfrm>
          <a:prstGeom prst="leftArrowCallout">
            <a:avLst>
              <a:gd name="adj1" fmla="val 6893"/>
              <a:gd name="adj2" fmla="val 9141"/>
              <a:gd name="adj3" fmla="val 10361"/>
              <a:gd name="adj4" fmla="val 75651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The availability of GB ENS as an additional service is triggered when a Customs office of transit is included in the Route section</a:t>
            </a:r>
            <a:endParaRPr lang="pl-PL" sz="105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bjaśnienie: strzałka w dół 2">
            <a:extLst>
              <a:ext uri="{FF2B5EF4-FFF2-40B4-BE49-F238E27FC236}">
                <a16:creationId xmlns:a16="http://schemas.microsoft.com/office/drawing/2014/main" id="{C67834AE-3C8B-F43A-5B7F-08C90E766D6C}"/>
              </a:ext>
            </a:extLst>
          </p:cNvPr>
          <p:cNvSpPr/>
          <p:nvPr/>
        </p:nvSpPr>
        <p:spPr>
          <a:xfrm>
            <a:off x="4823214" y="4863880"/>
            <a:ext cx="1079582" cy="884039"/>
          </a:xfrm>
          <a:prstGeom prst="down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Scroll down to Extra Services section</a:t>
            </a:r>
            <a:endParaRPr lang="pl-PL" sz="10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2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7D5BEBD-D9A8-8404-C0D7-C806EEE8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44834"/>
            <a:ext cx="9360000" cy="5038919"/>
          </a:xfrm>
          <a:prstGeom prst="rect">
            <a:avLst/>
          </a:prstGeom>
        </p:spPr>
      </p:pic>
      <p:sp>
        <p:nvSpPr>
          <p:cNvPr id="7" name="Objaśnienie: strzałka w prawo 6">
            <a:extLst>
              <a:ext uri="{FF2B5EF4-FFF2-40B4-BE49-F238E27FC236}">
                <a16:creationId xmlns:a16="http://schemas.microsoft.com/office/drawing/2014/main" id="{DAA8BB95-9445-CECB-AF11-3EA5ED62C071}"/>
              </a:ext>
            </a:extLst>
          </p:cNvPr>
          <p:cNvSpPr/>
          <p:nvPr/>
        </p:nvSpPr>
        <p:spPr>
          <a:xfrm>
            <a:off x="1817000" y="3264293"/>
            <a:ext cx="1356852" cy="1015663"/>
          </a:xfrm>
          <a:prstGeom prst="rightArrowCallout">
            <a:avLst>
              <a:gd name="adj1" fmla="val 12221"/>
              <a:gd name="adj2" fmla="val 12802"/>
              <a:gd name="adj3" fmla="val 18030"/>
              <a:gd name="adj4" fmla="val 71934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Check the box to activate GB ENS as an additional service</a:t>
            </a:r>
            <a:endParaRPr lang="pl-PL" sz="10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67F4D1A-D032-6070-968E-C5EC6AC27377}"/>
              </a:ext>
            </a:extLst>
          </p:cNvPr>
          <p:cNvSpPr txBox="1"/>
          <p:nvPr/>
        </p:nvSpPr>
        <p:spPr>
          <a:xfrm>
            <a:off x="2544834" y="200579"/>
            <a:ext cx="481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sz="2000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8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96AA9F5-F43B-56B2-6296-634ED760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55117"/>
            <a:ext cx="9360000" cy="5055747"/>
          </a:xfrm>
          <a:prstGeom prst="rect">
            <a:avLst/>
          </a:prstGeom>
        </p:spPr>
      </p:pic>
      <p:sp>
        <p:nvSpPr>
          <p:cNvPr id="7" name="Objaśnienie: strzałka w prawo 6">
            <a:extLst>
              <a:ext uri="{FF2B5EF4-FFF2-40B4-BE49-F238E27FC236}">
                <a16:creationId xmlns:a16="http://schemas.microsoft.com/office/drawing/2014/main" id="{83E531D2-FBD3-29BD-ED15-2A65DADFB710}"/>
              </a:ext>
            </a:extLst>
          </p:cNvPr>
          <p:cNvSpPr/>
          <p:nvPr/>
        </p:nvSpPr>
        <p:spPr>
          <a:xfrm>
            <a:off x="1221165" y="3436130"/>
            <a:ext cx="1988084" cy="861774"/>
          </a:xfrm>
          <a:prstGeom prst="rightArrowCallout">
            <a:avLst>
              <a:gd name="adj1" fmla="val 15416"/>
              <a:gd name="adj2" fmla="val 16101"/>
              <a:gd name="adj3" fmla="val 25000"/>
              <a:gd name="adj4" fmla="val 74661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Choose the Location of Goods (this depends in the port of entry and the carrier (ferry company/Eurotunnel))</a:t>
            </a:r>
            <a:endParaRPr lang="pl-PL" sz="10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AFA131-4718-0B8B-5C87-F1CC9573BE6E}"/>
              </a:ext>
            </a:extLst>
          </p:cNvPr>
          <p:cNvSpPr txBox="1"/>
          <p:nvPr/>
        </p:nvSpPr>
        <p:spPr>
          <a:xfrm>
            <a:off x="2544834" y="200579"/>
            <a:ext cx="481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sz="2000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62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09D95B8-E51E-BD30-2FBE-D41848621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49218"/>
            <a:ext cx="9360000" cy="505574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29DC217-B5E4-1D29-A0D4-52031DCC772B}"/>
              </a:ext>
            </a:extLst>
          </p:cNvPr>
          <p:cNvSpPr/>
          <p:nvPr/>
        </p:nvSpPr>
        <p:spPr>
          <a:xfrm>
            <a:off x="3221048" y="4094153"/>
            <a:ext cx="4294730" cy="725620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7" name="Objaśnienie: strzałka w prawo 6">
            <a:extLst>
              <a:ext uri="{FF2B5EF4-FFF2-40B4-BE49-F238E27FC236}">
                <a16:creationId xmlns:a16="http://schemas.microsoft.com/office/drawing/2014/main" id="{C11492D4-98B3-1D4C-1AB4-310FA2D28B67}"/>
              </a:ext>
            </a:extLst>
          </p:cNvPr>
          <p:cNvSpPr/>
          <p:nvPr/>
        </p:nvSpPr>
        <p:spPr>
          <a:xfrm>
            <a:off x="1593809" y="3629760"/>
            <a:ext cx="1592825" cy="1431161"/>
          </a:xfrm>
          <a:prstGeom prst="rightArrowCallout">
            <a:avLst>
              <a:gd name="adj1" fmla="val 7541"/>
              <a:gd name="adj2" fmla="val 7919"/>
              <a:gd name="adj3" fmla="val 10576"/>
              <a:gd name="adj4" fmla="val 77437"/>
            </a:avLst>
          </a:prstGeom>
          <a:solidFill>
            <a:srgbClr val="F46D22"/>
          </a:solidFill>
          <a:ln w="127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Complete: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•Country of loading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•Place of loading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•Arrival date (arrival date of ferry/tunnel into GB)</a:t>
            </a:r>
          </a:p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•Arrival time (arrival date of ferry/tunnel into GB)</a:t>
            </a:r>
          </a:p>
        </p:txBody>
      </p:sp>
      <p:sp>
        <p:nvSpPr>
          <p:cNvPr id="8" name="Objaśnienie: strzałka w lewo 7">
            <a:extLst>
              <a:ext uri="{FF2B5EF4-FFF2-40B4-BE49-F238E27FC236}">
                <a16:creationId xmlns:a16="http://schemas.microsoft.com/office/drawing/2014/main" id="{B3BDE651-D258-ADA1-6951-548D24EEF3E7}"/>
              </a:ext>
            </a:extLst>
          </p:cNvPr>
          <p:cNvSpPr/>
          <p:nvPr/>
        </p:nvSpPr>
        <p:spPr>
          <a:xfrm>
            <a:off x="7468583" y="4912259"/>
            <a:ext cx="1498436" cy="400110"/>
          </a:xfrm>
          <a:prstGeom prst="leftArrowCallout">
            <a:avLst/>
          </a:prstGeom>
          <a:solidFill>
            <a:srgbClr val="F46D22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Press DONE to continue</a:t>
            </a:r>
            <a:endParaRPr lang="pl-PL" sz="11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bjaśnienie: strzałka w dół 8">
            <a:extLst>
              <a:ext uri="{FF2B5EF4-FFF2-40B4-BE49-F238E27FC236}">
                <a16:creationId xmlns:a16="http://schemas.microsoft.com/office/drawing/2014/main" id="{0CDF39A5-F871-CEC6-E7E5-C664B14D9267}"/>
              </a:ext>
            </a:extLst>
          </p:cNvPr>
          <p:cNvSpPr/>
          <p:nvPr/>
        </p:nvSpPr>
        <p:spPr>
          <a:xfrm>
            <a:off x="2852830" y="3483031"/>
            <a:ext cx="2100170" cy="518636"/>
          </a:xfrm>
          <a:prstGeom prst="downArrowCallout">
            <a:avLst>
              <a:gd name="adj1" fmla="val 15900"/>
              <a:gd name="adj2" fmla="val 18175"/>
              <a:gd name="adj3" fmla="val 20450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For unaccompanied transports, check the Unaccompanied loading unit box</a:t>
            </a:r>
            <a:endParaRPr lang="pl-PL" sz="8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22401F-4EF6-B875-4936-8EDB2F7862A5}"/>
              </a:ext>
            </a:extLst>
          </p:cNvPr>
          <p:cNvSpPr txBox="1"/>
          <p:nvPr/>
        </p:nvSpPr>
        <p:spPr>
          <a:xfrm>
            <a:off x="2544834" y="200579"/>
            <a:ext cx="481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sz="2000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2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9393CE00-BA20-A94F-A2A4-C3CC4D239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42273"/>
            <a:ext cx="9360000" cy="50483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42108E3-0115-59C7-6F79-888522D54B02}"/>
              </a:ext>
            </a:extLst>
          </p:cNvPr>
          <p:cNvSpPr/>
          <p:nvPr/>
        </p:nvSpPr>
        <p:spPr>
          <a:xfrm>
            <a:off x="3103061" y="4153146"/>
            <a:ext cx="2878885" cy="194679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6" name="Objaśnienie: strzałka w prawo 5">
            <a:extLst>
              <a:ext uri="{FF2B5EF4-FFF2-40B4-BE49-F238E27FC236}">
                <a16:creationId xmlns:a16="http://schemas.microsoft.com/office/drawing/2014/main" id="{D2C61CAC-4C8D-27E7-463B-67044CF5B5EF}"/>
              </a:ext>
            </a:extLst>
          </p:cNvPr>
          <p:cNvSpPr/>
          <p:nvPr/>
        </p:nvSpPr>
        <p:spPr>
          <a:xfrm>
            <a:off x="1256563" y="3665709"/>
            <a:ext cx="1799304" cy="1169551"/>
          </a:xfrm>
          <a:prstGeom prst="rightArrowCallout">
            <a:avLst>
              <a:gd name="adj1" fmla="val 10876"/>
              <a:gd name="adj2" fmla="val 11381"/>
              <a:gd name="adj3" fmla="val 16929"/>
              <a:gd name="adj4" fmla="val 64977"/>
            </a:avLst>
          </a:prstGeom>
          <a:solidFill>
            <a:srgbClr val="F46D22"/>
          </a:solidFill>
          <a:ln w="127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After submission of the transits, ENS will be generated. Successful ENS submission is shown as below</a:t>
            </a:r>
            <a:endParaRPr lang="pl-PL" sz="10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bjaśnienie: strzałka w lewo 6">
            <a:extLst>
              <a:ext uri="{FF2B5EF4-FFF2-40B4-BE49-F238E27FC236}">
                <a16:creationId xmlns:a16="http://schemas.microsoft.com/office/drawing/2014/main" id="{5247DC70-7768-B6B2-3938-BDB43B1DD101}"/>
              </a:ext>
            </a:extLst>
          </p:cNvPr>
          <p:cNvSpPr/>
          <p:nvPr/>
        </p:nvSpPr>
        <p:spPr>
          <a:xfrm>
            <a:off x="5999644" y="3836573"/>
            <a:ext cx="1675417" cy="861774"/>
          </a:xfrm>
          <a:prstGeom prst="leftArrowCallout">
            <a:avLst>
              <a:gd name="adj1" fmla="val 14048"/>
              <a:gd name="adj2" fmla="val 14732"/>
              <a:gd name="adj3" fmla="val 27739"/>
              <a:gd name="adj4" fmla="val 72518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Click inside to see declaration reference numbers information</a:t>
            </a:r>
            <a:endParaRPr lang="pl-PL" sz="10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4F1DC07-1CA9-74D1-0F37-FFFA36C57F10}"/>
              </a:ext>
            </a:extLst>
          </p:cNvPr>
          <p:cNvSpPr txBox="1"/>
          <p:nvPr/>
        </p:nvSpPr>
        <p:spPr>
          <a:xfrm>
            <a:off x="2544834" y="200579"/>
            <a:ext cx="481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sz="2000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0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ED2D5DD-A15D-DE01-891F-EB9C7A0B995E}"/>
              </a:ext>
            </a:extLst>
          </p:cNvPr>
          <p:cNvSpPr txBox="1"/>
          <p:nvPr/>
        </p:nvSpPr>
        <p:spPr>
          <a:xfrm>
            <a:off x="2544834" y="200579"/>
            <a:ext cx="481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46D22"/>
                </a:solidFill>
                <a:latin typeface="+mj-lt"/>
              </a:rPr>
              <a:t>GB ENS AS AN ADDITIONAL SERVICE</a:t>
            </a:r>
            <a:endParaRPr lang="pl-PL" sz="2000" b="1" dirty="0" err="1">
              <a:solidFill>
                <a:srgbClr val="F46D22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5C100CD-2E7B-3CE5-7BA4-3B0F1A605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99" y="736374"/>
            <a:ext cx="9360000" cy="5046463"/>
          </a:xfrm>
          <a:prstGeom prst="rect">
            <a:avLst/>
          </a:prstGeom>
        </p:spPr>
      </p:pic>
      <p:sp>
        <p:nvSpPr>
          <p:cNvPr id="7" name="Objaśnienie: strzałka w lewo 6">
            <a:extLst>
              <a:ext uri="{FF2B5EF4-FFF2-40B4-BE49-F238E27FC236}">
                <a16:creationId xmlns:a16="http://schemas.microsoft.com/office/drawing/2014/main" id="{980B892C-8CC5-F2DB-67AB-34049891E7EB}"/>
              </a:ext>
            </a:extLst>
          </p:cNvPr>
          <p:cNvSpPr/>
          <p:nvPr/>
        </p:nvSpPr>
        <p:spPr>
          <a:xfrm>
            <a:off x="4206239" y="4938952"/>
            <a:ext cx="2819893" cy="843885"/>
          </a:xfrm>
          <a:prstGeom prst="leftArrowCallout">
            <a:avLst>
              <a:gd name="adj1" fmla="val 16534"/>
              <a:gd name="adj2" fmla="val 13815"/>
              <a:gd name="adj3" fmla="val 22204"/>
              <a:gd name="adj4" fmla="val 82624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case of rejected ENS submissions, please contact your local Client Centre</a:t>
            </a:r>
            <a:endParaRPr lang="pl-PL" sz="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Information about accepted and rejected ENS submissions will also be sent by no reply email message to your registered email addresses</a:t>
            </a:r>
            <a:endParaRPr lang="pl-PL" sz="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b="1" dirty="0"/>
              <a:t>WWW.SGS.COM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05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283001A-FBFE-4212-4FCF-A3631F0834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60898" y="2857500"/>
            <a:ext cx="4384204" cy="1143000"/>
          </a:xfrm>
        </p:spPr>
        <p:txBody>
          <a:bodyPr wrap="square" rtlCol="0" anchor="ctr">
            <a:normAutofit/>
          </a:bodyPr>
          <a:lstStyle/>
          <a:p>
            <a:r>
              <a:rPr lang="en-GB" b="1" dirty="0">
                <a:solidFill>
                  <a:srgbClr val="F46D22"/>
                </a:solidFill>
              </a:rPr>
              <a:t>GB ENS Standalone</a:t>
            </a:r>
            <a:endParaRPr lang="pl-PL" b="1" dirty="0">
              <a:solidFill>
                <a:srgbClr val="F46D22"/>
              </a:solidFill>
            </a:endParaRPr>
          </a:p>
        </p:txBody>
      </p:sp>
      <p:pic>
        <p:nvPicPr>
          <p:cNvPr id="6" name="Picture Placeholder 18" descr="Obraz zawierający noc, infrastruktura, Aglomeracja, na wolnym powietrzu&#10;&#10;Opis wygenerowany automatycznie">
            <a:extLst>
              <a:ext uri="{FF2B5EF4-FFF2-40B4-BE49-F238E27FC236}">
                <a16:creationId xmlns:a16="http://schemas.microsoft.com/office/drawing/2014/main" id="{D783D8FA-DC24-EA1D-67B0-EC08100B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099" b="17374"/>
          <a:stretch/>
        </p:blipFill>
        <p:spPr>
          <a:xfrm>
            <a:off x="20" y="10"/>
            <a:ext cx="9905980" cy="1841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41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5F580C94-66BC-9DF4-8EF8-807CFFE1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49063"/>
            <a:ext cx="9360000" cy="5054514"/>
          </a:xfrm>
          <a:prstGeom prst="rect">
            <a:avLst/>
          </a:prstGeom>
        </p:spPr>
      </p:pic>
      <p:sp>
        <p:nvSpPr>
          <p:cNvPr id="20" name="Objaśnienie: strzałka w prawo 19">
            <a:extLst>
              <a:ext uri="{FF2B5EF4-FFF2-40B4-BE49-F238E27FC236}">
                <a16:creationId xmlns:a16="http://schemas.microsoft.com/office/drawing/2014/main" id="{3DFB656D-AB64-1199-32A6-0172D52EC0B7}"/>
              </a:ext>
            </a:extLst>
          </p:cNvPr>
          <p:cNvSpPr/>
          <p:nvPr/>
        </p:nvSpPr>
        <p:spPr>
          <a:xfrm>
            <a:off x="2477729" y="2428369"/>
            <a:ext cx="1681316" cy="763181"/>
          </a:xfrm>
          <a:prstGeom prst="rightArrowCallout">
            <a:avLst>
              <a:gd name="adj1" fmla="val 11086"/>
              <a:gd name="adj2" fmla="val 15724"/>
              <a:gd name="adj3" fmla="val 28865"/>
              <a:gd name="adj4" fmla="val 58661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1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Country of departure = Great Britain</a:t>
            </a:r>
            <a:endParaRPr lang="pl-PL" sz="11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jaśnienie: strzałka w lewo 21">
            <a:extLst>
              <a:ext uri="{FF2B5EF4-FFF2-40B4-BE49-F238E27FC236}">
                <a16:creationId xmlns:a16="http://schemas.microsoft.com/office/drawing/2014/main" id="{482EEBD5-8733-B926-5A20-A8C8FA6BEB10}"/>
              </a:ext>
            </a:extLst>
          </p:cNvPr>
          <p:cNvSpPr/>
          <p:nvPr/>
        </p:nvSpPr>
        <p:spPr>
          <a:xfrm>
            <a:off x="879005" y="969463"/>
            <a:ext cx="2041176" cy="253916"/>
          </a:xfrm>
          <a:prstGeom prst="left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5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Go to declarations</a:t>
            </a:r>
            <a:endParaRPr lang="pl-PL" sz="105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Objaśnienie: strzałka w górę 22">
            <a:extLst>
              <a:ext uri="{FF2B5EF4-FFF2-40B4-BE49-F238E27FC236}">
                <a16:creationId xmlns:a16="http://schemas.microsoft.com/office/drawing/2014/main" id="{68F1C4AD-D57E-7990-204B-EBBAD3EE0D08}"/>
              </a:ext>
            </a:extLst>
          </p:cNvPr>
          <p:cNvSpPr/>
          <p:nvPr/>
        </p:nvSpPr>
        <p:spPr>
          <a:xfrm>
            <a:off x="8519650" y="895998"/>
            <a:ext cx="1014689" cy="400845"/>
          </a:xfrm>
          <a:prstGeom prst="upArrowCallout">
            <a:avLst>
              <a:gd name="adj1" fmla="val 16170"/>
              <a:gd name="adj2" fmla="val 22056"/>
              <a:gd name="adj3" fmla="val 25000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5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Press Create</a:t>
            </a:r>
            <a:endParaRPr lang="pl-PL" sz="105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DCB1CFF-DFF9-A13C-BB2F-C592889C2BAA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  <p:sp>
        <p:nvSpPr>
          <p:cNvPr id="9" name="Objaśnienie: strzałka w lewo 8">
            <a:extLst>
              <a:ext uri="{FF2B5EF4-FFF2-40B4-BE49-F238E27FC236}">
                <a16:creationId xmlns:a16="http://schemas.microsoft.com/office/drawing/2014/main" id="{688093E6-D56B-19CB-379B-A8BC957ACEA3}"/>
              </a:ext>
            </a:extLst>
          </p:cNvPr>
          <p:cNvSpPr/>
          <p:nvPr/>
        </p:nvSpPr>
        <p:spPr>
          <a:xfrm>
            <a:off x="5769569" y="4317701"/>
            <a:ext cx="1120880" cy="430887"/>
          </a:xfrm>
          <a:prstGeom prst="left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1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Press Next</a:t>
            </a:r>
            <a:endParaRPr lang="pl-PL" sz="11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0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A8EB42FA-8603-7CB3-D451-362D961C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08624"/>
            <a:ext cx="9360000" cy="5119615"/>
          </a:xfrm>
          <a:prstGeom prst="rect">
            <a:avLst/>
          </a:prstGeom>
        </p:spPr>
      </p:pic>
      <p:sp>
        <p:nvSpPr>
          <p:cNvPr id="2" name="Objaśnienie: strzałka w prawo 1">
            <a:extLst>
              <a:ext uri="{FF2B5EF4-FFF2-40B4-BE49-F238E27FC236}">
                <a16:creationId xmlns:a16="http://schemas.microsoft.com/office/drawing/2014/main" id="{8D3876FF-2AC9-3C15-F8E0-AB22021EE1AA}"/>
              </a:ext>
            </a:extLst>
          </p:cNvPr>
          <p:cNvSpPr/>
          <p:nvPr/>
        </p:nvSpPr>
        <p:spPr>
          <a:xfrm>
            <a:off x="2743201" y="2904242"/>
            <a:ext cx="1415846" cy="600164"/>
          </a:xfrm>
          <a:prstGeom prst="rightArrowCallout">
            <a:avLst>
              <a:gd name="adj1" fmla="val 17137"/>
              <a:gd name="adj2" fmla="val 19196"/>
              <a:gd name="adj3" fmla="val 25188"/>
              <a:gd name="adj4" fmla="val 7302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1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Select Procedure = ENS</a:t>
            </a:r>
            <a:endParaRPr lang="pl-PL" sz="11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aśnienie: strzałka w lewo 2">
            <a:extLst>
              <a:ext uri="{FF2B5EF4-FFF2-40B4-BE49-F238E27FC236}">
                <a16:creationId xmlns:a16="http://schemas.microsoft.com/office/drawing/2014/main" id="{81C77CDE-A449-EFCA-D82A-808EB31D2A74}"/>
              </a:ext>
            </a:extLst>
          </p:cNvPr>
          <p:cNvSpPr/>
          <p:nvPr/>
        </p:nvSpPr>
        <p:spPr>
          <a:xfrm>
            <a:off x="5799065" y="4317701"/>
            <a:ext cx="1120880" cy="430887"/>
          </a:xfrm>
          <a:prstGeom prst="left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1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Press Create</a:t>
            </a:r>
            <a:endParaRPr lang="pl-PL" sz="11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C450E98-8874-AD1A-EFD0-1293C99A7BB3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7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DF7377B-B850-6F72-B924-E80829CD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99" y="685841"/>
            <a:ext cx="9360000" cy="5047680"/>
          </a:xfrm>
          <a:prstGeom prst="rect">
            <a:avLst/>
          </a:prstGeom>
        </p:spPr>
      </p:pic>
      <p:sp>
        <p:nvSpPr>
          <p:cNvPr id="8" name="Objaśnienie: strzałka w lewo 7">
            <a:extLst>
              <a:ext uri="{FF2B5EF4-FFF2-40B4-BE49-F238E27FC236}">
                <a16:creationId xmlns:a16="http://schemas.microsoft.com/office/drawing/2014/main" id="{605C699E-54AD-C910-470B-86052DD318BF}"/>
              </a:ext>
            </a:extLst>
          </p:cNvPr>
          <p:cNvSpPr/>
          <p:nvPr/>
        </p:nvSpPr>
        <p:spPr>
          <a:xfrm>
            <a:off x="5822662" y="1310364"/>
            <a:ext cx="1297859" cy="369332"/>
          </a:xfrm>
          <a:prstGeom prst="left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9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CIN if necessary</a:t>
            </a:r>
            <a:endParaRPr lang="pl-PL" sz="9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aśnienie: strzałka w dół 9">
            <a:extLst>
              <a:ext uri="{FF2B5EF4-FFF2-40B4-BE49-F238E27FC236}">
                <a16:creationId xmlns:a16="http://schemas.microsoft.com/office/drawing/2014/main" id="{65968BC4-F19E-1DFF-2430-97A5EE5B4AB7}"/>
              </a:ext>
            </a:extLst>
          </p:cNvPr>
          <p:cNvSpPr/>
          <p:nvPr/>
        </p:nvSpPr>
        <p:spPr>
          <a:xfrm>
            <a:off x="3534527" y="1980482"/>
            <a:ext cx="2836945" cy="579269"/>
          </a:xfrm>
          <a:prstGeom prst="downArrowCallout">
            <a:avLst>
              <a:gd name="adj1" fmla="val 10742"/>
              <a:gd name="adj2" fmla="val 12779"/>
              <a:gd name="adj3" fmla="val 25000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9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Choose Location of Goods (this depends on the port of entry and the carrier (ferry company/Eurotunnel))</a:t>
            </a:r>
            <a:endParaRPr lang="pl-PL" sz="90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B1476C9-B305-05A9-EFE1-FB29E5BBBC8F}"/>
              </a:ext>
            </a:extLst>
          </p:cNvPr>
          <p:cNvSpPr/>
          <p:nvPr/>
        </p:nvSpPr>
        <p:spPr>
          <a:xfrm>
            <a:off x="3404571" y="3027917"/>
            <a:ext cx="4946611" cy="789039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13" name="Objaśnienie: strzałka w lewo 12">
            <a:extLst>
              <a:ext uri="{FF2B5EF4-FFF2-40B4-BE49-F238E27FC236}">
                <a16:creationId xmlns:a16="http://schemas.microsoft.com/office/drawing/2014/main" id="{09582484-BD80-7797-9ED2-3B5DB1E722B7}"/>
              </a:ext>
            </a:extLst>
          </p:cNvPr>
          <p:cNvSpPr/>
          <p:nvPr/>
        </p:nvSpPr>
        <p:spPr>
          <a:xfrm>
            <a:off x="8385748" y="2428582"/>
            <a:ext cx="1329657" cy="1838965"/>
          </a:xfrm>
          <a:prstGeom prst="leftArrowCallout">
            <a:avLst>
              <a:gd name="adj1" fmla="val 7927"/>
              <a:gd name="adj2" fmla="val 7000"/>
              <a:gd name="adj3" fmla="val 15878"/>
              <a:gd name="adj4" fmla="val 77477"/>
            </a:avLst>
          </a:prstGeom>
          <a:solidFill>
            <a:srgbClr val="F46D22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j-lt"/>
              </a:rPr>
              <a:t>Complete:</a:t>
            </a:r>
          </a:p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j-lt"/>
              </a:rPr>
              <a:t>•Country of loading</a:t>
            </a:r>
          </a:p>
          <a:p>
            <a:pPr algn="ctr">
              <a:spcBef>
                <a:spcPts val="300"/>
              </a:spcBef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j-lt"/>
              </a:rPr>
              <a:t>•Place of loading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j-lt"/>
              </a:rPr>
              <a:t>•Arrival date (enter the arrival date of ferry/tunnel into GB)</a:t>
            </a:r>
          </a:p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j-lt"/>
              </a:rPr>
              <a:t>•Arrival time (enter the arrival date of ferry/tunnel into GB)</a:t>
            </a:r>
          </a:p>
          <a:p>
            <a:pPr algn="ctr"/>
            <a:endParaRPr lang="pl-PL" sz="500" b="0" cap="none" spc="0" dirty="0" err="1">
              <a:ln w="0"/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Objaśnienie: strzałka w prawo 13">
            <a:extLst>
              <a:ext uri="{FF2B5EF4-FFF2-40B4-BE49-F238E27FC236}">
                <a16:creationId xmlns:a16="http://schemas.microsoft.com/office/drawing/2014/main" id="{ADC1666E-AEF8-CB34-1B7F-CD951B448CD1}"/>
              </a:ext>
            </a:extLst>
          </p:cNvPr>
          <p:cNvSpPr/>
          <p:nvPr/>
        </p:nvSpPr>
        <p:spPr>
          <a:xfrm>
            <a:off x="1445666" y="2706672"/>
            <a:ext cx="2790394" cy="507831"/>
          </a:xfrm>
          <a:prstGeom prst="rightArrowCallout">
            <a:avLst>
              <a:gd name="adj1" fmla="val 10369"/>
              <a:gd name="adj2" fmla="val 10396"/>
              <a:gd name="adj3" fmla="val 25000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900" b="0" cap="none" spc="0" dirty="0">
                <a:ln w="0"/>
                <a:effectLst/>
              </a:rPr>
              <a:t>For unaccompanied transports, check the Unaccompanied loading unit box</a:t>
            </a:r>
            <a:endParaRPr lang="pl-PL" sz="900" b="0" cap="none" spc="0" dirty="0" err="1">
              <a:ln w="0"/>
              <a:effectLst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1982CF3E-CBA0-EA11-BD3F-84A3A447C399}"/>
              </a:ext>
            </a:extLst>
          </p:cNvPr>
          <p:cNvSpPr/>
          <p:nvPr/>
        </p:nvSpPr>
        <p:spPr>
          <a:xfrm>
            <a:off x="3404573" y="4331788"/>
            <a:ext cx="1662974" cy="1486638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16" name="Objaśnienie: strzałka w lewo 15">
            <a:extLst>
              <a:ext uri="{FF2B5EF4-FFF2-40B4-BE49-F238E27FC236}">
                <a16:creationId xmlns:a16="http://schemas.microsoft.com/office/drawing/2014/main" id="{8447E8C8-5EE7-71C6-D6C0-05518AC87DAA}"/>
              </a:ext>
            </a:extLst>
          </p:cNvPr>
          <p:cNvSpPr/>
          <p:nvPr/>
        </p:nvSpPr>
        <p:spPr>
          <a:xfrm>
            <a:off x="5098519" y="4498919"/>
            <a:ext cx="1551530" cy="923330"/>
          </a:xfrm>
          <a:prstGeom prst="leftArrowCallout">
            <a:avLst>
              <a:gd name="adj1" fmla="val 8388"/>
              <a:gd name="adj2" fmla="val 8388"/>
              <a:gd name="adj3" fmla="val 18611"/>
              <a:gd name="adj4" fmla="val 64977"/>
            </a:avLst>
          </a:prstGeom>
          <a:solidFill>
            <a:srgbClr val="F46D22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9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Add transport details including subcontractor (if applicable) and registration plate numbers</a:t>
            </a:r>
            <a:endParaRPr lang="pl-PL" sz="9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20D27B3-DC4D-1629-8E62-6E6316B2587B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  <p:sp>
        <p:nvSpPr>
          <p:cNvPr id="4" name="Objaśnienie: strzałka w dół 3">
            <a:extLst>
              <a:ext uri="{FF2B5EF4-FFF2-40B4-BE49-F238E27FC236}">
                <a16:creationId xmlns:a16="http://schemas.microsoft.com/office/drawing/2014/main" id="{FF8AD821-709E-43A9-6041-6773E92B50C5}"/>
              </a:ext>
            </a:extLst>
          </p:cNvPr>
          <p:cNvSpPr/>
          <p:nvPr/>
        </p:nvSpPr>
        <p:spPr>
          <a:xfrm>
            <a:off x="7120521" y="4618630"/>
            <a:ext cx="899004" cy="884039"/>
          </a:xfrm>
          <a:prstGeom prst="downArrowCallout">
            <a:avLst>
              <a:gd name="adj1" fmla="val 10319"/>
              <a:gd name="adj2" fmla="val 14323"/>
              <a:gd name="adj3" fmla="val 24333"/>
              <a:gd name="adj4" fmla="val 32278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GB" sz="1050" b="0" cap="none" spc="0" dirty="0">
              <a:ln w="0"/>
              <a:effectLst/>
            </a:endParaRPr>
          </a:p>
          <a:p>
            <a:pPr algn="ctr"/>
            <a:r>
              <a:rPr lang="en-GB" sz="1050" b="0" cap="none" spc="0" dirty="0">
                <a:ln w="0"/>
                <a:effectLst/>
              </a:rPr>
              <a:t>Scroll down</a:t>
            </a:r>
          </a:p>
          <a:p>
            <a:pPr algn="ctr"/>
            <a:endParaRPr lang="en-GB" sz="105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1478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7FB5BAC-3FD7-46B7-4B68-6B7BA75F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09438"/>
            <a:ext cx="9360000" cy="5058078"/>
          </a:xfrm>
          <a:prstGeom prst="rect">
            <a:avLst/>
          </a:prstGeom>
        </p:spPr>
      </p:pic>
      <p:sp>
        <p:nvSpPr>
          <p:cNvPr id="6" name="Objaśnienie: strzałka w dół 5">
            <a:extLst>
              <a:ext uri="{FF2B5EF4-FFF2-40B4-BE49-F238E27FC236}">
                <a16:creationId xmlns:a16="http://schemas.microsoft.com/office/drawing/2014/main" id="{1A642A0E-FE77-54DD-61D3-4B657CCA7358}"/>
              </a:ext>
            </a:extLst>
          </p:cNvPr>
          <p:cNvSpPr/>
          <p:nvPr/>
        </p:nvSpPr>
        <p:spPr>
          <a:xfrm>
            <a:off x="5580790" y="2556789"/>
            <a:ext cx="1663618" cy="777954"/>
          </a:xfrm>
          <a:prstGeom prst="downArrowCallout">
            <a:avLst>
              <a:gd name="adj1" fmla="val 5933"/>
              <a:gd name="adj2" fmla="val 10700"/>
              <a:gd name="adj3" fmla="val 14871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900" b="0" cap="none" spc="0" dirty="0">
                <a:ln w="0"/>
                <a:effectLst/>
              </a:rPr>
              <a:t>Add Customs office of entry (where the goods will enter Great Britain)</a:t>
            </a:r>
            <a:endParaRPr lang="pl-PL" sz="900" b="0" cap="none" spc="0" dirty="0" err="1">
              <a:ln w="0"/>
              <a:effectLst/>
            </a:endParaRPr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594DA0CB-E299-F24A-34AB-1E1C43809FCA}"/>
              </a:ext>
            </a:extLst>
          </p:cNvPr>
          <p:cNvSpPr/>
          <p:nvPr/>
        </p:nvSpPr>
        <p:spPr>
          <a:xfrm>
            <a:off x="1670971" y="2943859"/>
            <a:ext cx="1486640" cy="1454541"/>
          </a:xfrm>
          <a:custGeom>
            <a:avLst/>
            <a:gdLst>
              <a:gd name="connsiteX0" fmla="*/ 0 w 1486640"/>
              <a:gd name="connsiteY0" fmla="*/ 0 h 1625622"/>
              <a:gd name="connsiteX1" fmla="*/ 1128745 w 1486640"/>
              <a:gd name="connsiteY1" fmla="*/ 0 h 1625622"/>
              <a:gd name="connsiteX2" fmla="*/ 1128745 w 1486640"/>
              <a:gd name="connsiteY2" fmla="*/ 192572 h 1625622"/>
              <a:gd name="connsiteX3" fmla="*/ 1406999 w 1486640"/>
              <a:gd name="connsiteY3" fmla="*/ 192572 h 1625622"/>
              <a:gd name="connsiteX4" fmla="*/ 1406999 w 1486640"/>
              <a:gd name="connsiteY4" fmla="*/ 152751 h 1625622"/>
              <a:gd name="connsiteX5" fmla="*/ 1486640 w 1486640"/>
              <a:gd name="connsiteY5" fmla="*/ 232392 h 1625622"/>
              <a:gd name="connsiteX6" fmla="*/ 1406999 w 1486640"/>
              <a:gd name="connsiteY6" fmla="*/ 312033 h 1625622"/>
              <a:gd name="connsiteX7" fmla="*/ 1406999 w 1486640"/>
              <a:gd name="connsiteY7" fmla="*/ 272213 h 1625622"/>
              <a:gd name="connsiteX8" fmla="*/ 1128745 w 1486640"/>
              <a:gd name="connsiteY8" fmla="*/ 272213 h 1625622"/>
              <a:gd name="connsiteX9" fmla="*/ 1128745 w 1486640"/>
              <a:gd name="connsiteY9" fmla="*/ 618551 h 1625622"/>
              <a:gd name="connsiteX10" fmla="*/ 1395199 w 1486640"/>
              <a:gd name="connsiteY10" fmla="*/ 618551 h 1625622"/>
              <a:gd name="connsiteX11" fmla="*/ 1395199 w 1486640"/>
              <a:gd name="connsiteY11" fmla="*/ 578730 h 1625622"/>
              <a:gd name="connsiteX12" fmla="*/ 1474840 w 1486640"/>
              <a:gd name="connsiteY12" fmla="*/ 658371 h 1625622"/>
              <a:gd name="connsiteX13" fmla="*/ 1395199 w 1486640"/>
              <a:gd name="connsiteY13" fmla="*/ 738012 h 1625622"/>
              <a:gd name="connsiteX14" fmla="*/ 1395199 w 1486640"/>
              <a:gd name="connsiteY14" fmla="*/ 698192 h 1625622"/>
              <a:gd name="connsiteX15" fmla="*/ 1128745 w 1486640"/>
              <a:gd name="connsiteY15" fmla="*/ 698192 h 1625622"/>
              <a:gd name="connsiteX16" fmla="*/ 1128745 w 1486640"/>
              <a:gd name="connsiteY16" fmla="*/ 983947 h 1625622"/>
              <a:gd name="connsiteX17" fmla="*/ 1395198 w 1486640"/>
              <a:gd name="connsiteY17" fmla="*/ 983947 h 1625622"/>
              <a:gd name="connsiteX18" fmla="*/ 1395198 w 1486640"/>
              <a:gd name="connsiteY18" fmla="*/ 944126 h 1625622"/>
              <a:gd name="connsiteX19" fmla="*/ 1474839 w 1486640"/>
              <a:gd name="connsiteY19" fmla="*/ 1023767 h 1625622"/>
              <a:gd name="connsiteX20" fmla="*/ 1395198 w 1486640"/>
              <a:gd name="connsiteY20" fmla="*/ 1103408 h 1625622"/>
              <a:gd name="connsiteX21" fmla="*/ 1395198 w 1486640"/>
              <a:gd name="connsiteY21" fmla="*/ 1063588 h 1625622"/>
              <a:gd name="connsiteX22" fmla="*/ 1128745 w 1486640"/>
              <a:gd name="connsiteY22" fmla="*/ 1063588 h 1625622"/>
              <a:gd name="connsiteX23" fmla="*/ 1128745 w 1486640"/>
              <a:gd name="connsiteY23" fmla="*/ 1625622 h 1625622"/>
              <a:gd name="connsiteX24" fmla="*/ 0 w 1486640"/>
              <a:gd name="connsiteY24" fmla="*/ 1625622 h 16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86640" h="1625622">
                <a:moveTo>
                  <a:pt x="0" y="0"/>
                </a:moveTo>
                <a:lnTo>
                  <a:pt x="1128745" y="0"/>
                </a:lnTo>
                <a:lnTo>
                  <a:pt x="1128745" y="192572"/>
                </a:lnTo>
                <a:lnTo>
                  <a:pt x="1406999" y="192572"/>
                </a:lnTo>
                <a:lnTo>
                  <a:pt x="1406999" y="152751"/>
                </a:lnTo>
                <a:lnTo>
                  <a:pt x="1486640" y="232392"/>
                </a:lnTo>
                <a:lnTo>
                  <a:pt x="1406999" y="312033"/>
                </a:lnTo>
                <a:lnTo>
                  <a:pt x="1406999" y="272213"/>
                </a:lnTo>
                <a:lnTo>
                  <a:pt x="1128745" y="272213"/>
                </a:lnTo>
                <a:lnTo>
                  <a:pt x="1128745" y="618551"/>
                </a:lnTo>
                <a:lnTo>
                  <a:pt x="1395199" y="618551"/>
                </a:lnTo>
                <a:lnTo>
                  <a:pt x="1395199" y="578730"/>
                </a:lnTo>
                <a:lnTo>
                  <a:pt x="1474840" y="658371"/>
                </a:lnTo>
                <a:lnTo>
                  <a:pt x="1395199" y="738012"/>
                </a:lnTo>
                <a:lnTo>
                  <a:pt x="1395199" y="698192"/>
                </a:lnTo>
                <a:lnTo>
                  <a:pt x="1128745" y="698192"/>
                </a:lnTo>
                <a:lnTo>
                  <a:pt x="1128745" y="983947"/>
                </a:lnTo>
                <a:lnTo>
                  <a:pt x="1395198" y="983947"/>
                </a:lnTo>
                <a:lnTo>
                  <a:pt x="1395198" y="944126"/>
                </a:lnTo>
                <a:lnTo>
                  <a:pt x="1474839" y="1023767"/>
                </a:lnTo>
                <a:lnTo>
                  <a:pt x="1395198" y="1103408"/>
                </a:lnTo>
                <a:lnTo>
                  <a:pt x="1395198" y="1063588"/>
                </a:lnTo>
                <a:lnTo>
                  <a:pt x="1128745" y="1063588"/>
                </a:lnTo>
                <a:lnTo>
                  <a:pt x="1128745" y="1625622"/>
                </a:lnTo>
                <a:lnTo>
                  <a:pt x="0" y="1625622"/>
                </a:lnTo>
                <a:close/>
              </a:path>
            </a:pathLst>
          </a:cu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pl-PL" sz="1000" b="0" cap="none" spc="0" dirty="0" err="1">
              <a:ln w="0"/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CEB1E58-F1B0-661E-3C38-6E19200D5CDA}"/>
              </a:ext>
            </a:extLst>
          </p:cNvPr>
          <p:cNvSpPr txBox="1"/>
          <p:nvPr/>
        </p:nvSpPr>
        <p:spPr>
          <a:xfrm>
            <a:off x="1724238" y="2949572"/>
            <a:ext cx="1081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Add routing of goods – hover over the number and press + to add routing before or after Great Britain</a:t>
            </a:r>
            <a:endParaRPr lang="pl-PL" sz="1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Objaśnienie: strzałka w lewo 27">
            <a:extLst>
              <a:ext uri="{FF2B5EF4-FFF2-40B4-BE49-F238E27FC236}">
                <a16:creationId xmlns:a16="http://schemas.microsoft.com/office/drawing/2014/main" id="{6C691F2B-4E18-8035-98BF-B0E11F2D4F77}"/>
              </a:ext>
            </a:extLst>
          </p:cNvPr>
          <p:cNvSpPr/>
          <p:nvPr/>
        </p:nvSpPr>
        <p:spPr>
          <a:xfrm>
            <a:off x="7390261" y="4273011"/>
            <a:ext cx="1374551" cy="38472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192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l-PL" sz="9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Upload</a:t>
            </a:r>
            <a:r>
              <a:rPr lang="pl-PL" sz="9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documents</a:t>
            </a:r>
            <a:endParaRPr lang="pl-PL" sz="9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Objaśnienie: strzałka w prawo 28">
            <a:extLst>
              <a:ext uri="{FF2B5EF4-FFF2-40B4-BE49-F238E27FC236}">
                <a16:creationId xmlns:a16="http://schemas.microsoft.com/office/drawing/2014/main" id="{B9F97D44-55AA-DE56-988C-5A0198936E92}"/>
              </a:ext>
            </a:extLst>
          </p:cNvPr>
          <p:cNvSpPr/>
          <p:nvPr/>
        </p:nvSpPr>
        <p:spPr>
          <a:xfrm>
            <a:off x="1594788" y="5289609"/>
            <a:ext cx="1529903" cy="400110"/>
          </a:xfrm>
          <a:prstGeom prst="right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Add</a:t>
            </a:r>
            <a:r>
              <a:rPr lang="pl-PL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seals</a:t>
            </a:r>
            <a:r>
              <a:rPr lang="pl-PL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if</a:t>
            </a:r>
            <a:r>
              <a:rPr lang="pl-PL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applicable</a:t>
            </a:r>
            <a:endParaRPr lang="pl-PL" sz="10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Objaśnienie: strzałka w górę 32">
            <a:extLst>
              <a:ext uri="{FF2B5EF4-FFF2-40B4-BE49-F238E27FC236}">
                <a16:creationId xmlns:a16="http://schemas.microsoft.com/office/drawing/2014/main" id="{1C343E26-FFCC-4A26-D40F-043C3D614285}"/>
              </a:ext>
            </a:extLst>
          </p:cNvPr>
          <p:cNvSpPr/>
          <p:nvPr/>
        </p:nvSpPr>
        <p:spPr>
          <a:xfrm>
            <a:off x="996003" y="3146107"/>
            <a:ext cx="1197569" cy="565785"/>
          </a:xfrm>
          <a:prstGeom prst="upArrowCallout">
            <a:avLst/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9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Press ADD to add new good item</a:t>
            </a:r>
            <a:endParaRPr lang="pl-PL" sz="9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BE9B0D5F-2E11-912E-2978-37DD74358D74}"/>
              </a:ext>
            </a:extLst>
          </p:cNvPr>
          <p:cNvSpPr/>
          <p:nvPr/>
        </p:nvSpPr>
        <p:spPr>
          <a:xfrm>
            <a:off x="3124691" y="4556131"/>
            <a:ext cx="2296816" cy="607634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B92B8A-A6FE-1355-9403-0F4E62B66E21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4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3" grpId="0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0A9D20-D7B4-D731-8332-4FFABF1C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37420"/>
            <a:ext cx="9360000" cy="5075006"/>
          </a:xfrm>
          <a:prstGeom prst="rect">
            <a:avLst/>
          </a:prstGeom>
        </p:spPr>
      </p:pic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7D51AB2B-C213-6DCD-D37F-EC06D7674BEB}"/>
              </a:ext>
            </a:extLst>
          </p:cNvPr>
          <p:cNvSpPr/>
          <p:nvPr/>
        </p:nvSpPr>
        <p:spPr>
          <a:xfrm>
            <a:off x="4294728" y="815496"/>
            <a:ext cx="1421745" cy="846556"/>
          </a:xfrm>
          <a:custGeom>
            <a:avLst/>
            <a:gdLst>
              <a:gd name="connsiteX0" fmla="*/ 0 w 1421745"/>
              <a:gd name="connsiteY0" fmla="*/ 0 h 846556"/>
              <a:gd name="connsiteX1" fmla="*/ 1421745 w 1421745"/>
              <a:gd name="connsiteY1" fmla="*/ 0 h 846556"/>
              <a:gd name="connsiteX2" fmla="*/ 1421745 w 1421745"/>
              <a:gd name="connsiteY2" fmla="*/ 559051 h 846556"/>
              <a:gd name="connsiteX3" fmla="*/ 1206913 w 1421745"/>
              <a:gd name="connsiteY3" fmla="*/ 559051 h 846556"/>
              <a:gd name="connsiteX4" fmla="*/ 1206913 w 1421745"/>
              <a:gd name="connsiteY4" fmla="*/ 761016 h 846556"/>
              <a:gd name="connsiteX5" fmla="*/ 1249683 w 1421745"/>
              <a:gd name="connsiteY5" fmla="*/ 761016 h 846556"/>
              <a:gd name="connsiteX6" fmla="*/ 1164143 w 1421745"/>
              <a:gd name="connsiteY6" fmla="*/ 846556 h 846556"/>
              <a:gd name="connsiteX7" fmla="*/ 1078602 w 1421745"/>
              <a:gd name="connsiteY7" fmla="*/ 761016 h 846556"/>
              <a:gd name="connsiteX8" fmla="*/ 1121372 w 1421745"/>
              <a:gd name="connsiteY8" fmla="*/ 761016 h 846556"/>
              <a:gd name="connsiteX9" fmla="*/ 1121372 w 1421745"/>
              <a:gd name="connsiteY9" fmla="*/ 559051 h 846556"/>
              <a:gd name="connsiteX10" fmla="*/ 252198 w 1421745"/>
              <a:gd name="connsiteY10" fmla="*/ 559051 h 846556"/>
              <a:gd name="connsiteX11" fmla="*/ 252198 w 1421745"/>
              <a:gd name="connsiteY11" fmla="*/ 761016 h 846556"/>
              <a:gd name="connsiteX12" fmla="*/ 294968 w 1421745"/>
              <a:gd name="connsiteY12" fmla="*/ 761016 h 846556"/>
              <a:gd name="connsiteX13" fmla="*/ 209428 w 1421745"/>
              <a:gd name="connsiteY13" fmla="*/ 846556 h 846556"/>
              <a:gd name="connsiteX14" fmla="*/ 123887 w 1421745"/>
              <a:gd name="connsiteY14" fmla="*/ 761016 h 846556"/>
              <a:gd name="connsiteX15" fmla="*/ 166657 w 1421745"/>
              <a:gd name="connsiteY15" fmla="*/ 761016 h 846556"/>
              <a:gd name="connsiteX16" fmla="*/ 166657 w 1421745"/>
              <a:gd name="connsiteY16" fmla="*/ 559051 h 846556"/>
              <a:gd name="connsiteX17" fmla="*/ 0 w 1421745"/>
              <a:gd name="connsiteY17" fmla="*/ 559051 h 8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745" h="846556">
                <a:moveTo>
                  <a:pt x="0" y="0"/>
                </a:moveTo>
                <a:lnTo>
                  <a:pt x="1421745" y="0"/>
                </a:lnTo>
                <a:lnTo>
                  <a:pt x="1421745" y="559051"/>
                </a:lnTo>
                <a:lnTo>
                  <a:pt x="1206913" y="559051"/>
                </a:lnTo>
                <a:lnTo>
                  <a:pt x="1206913" y="761016"/>
                </a:lnTo>
                <a:lnTo>
                  <a:pt x="1249683" y="761016"/>
                </a:lnTo>
                <a:lnTo>
                  <a:pt x="1164143" y="846556"/>
                </a:lnTo>
                <a:lnTo>
                  <a:pt x="1078602" y="761016"/>
                </a:lnTo>
                <a:lnTo>
                  <a:pt x="1121372" y="761016"/>
                </a:lnTo>
                <a:lnTo>
                  <a:pt x="1121372" y="559051"/>
                </a:lnTo>
                <a:lnTo>
                  <a:pt x="252198" y="559051"/>
                </a:lnTo>
                <a:lnTo>
                  <a:pt x="252198" y="761016"/>
                </a:lnTo>
                <a:lnTo>
                  <a:pt x="294968" y="761016"/>
                </a:lnTo>
                <a:lnTo>
                  <a:pt x="209428" y="846556"/>
                </a:lnTo>
                <a:lnTo>
                  <a:pt x="123887" y="761016"/>
                </a:lnTo>
                <a:lnTo>
                  <a:pt x="166657" y="761016"/>
                </a:lnTo>
                <a:lnTo>
                  <a:pt x="166657" y="559051"/>
                </a:lnTo>
                <a:lnTo>
                  <a:pt x="0" y="559051"/>
                </a:lnTo>
                <a:close/>
              </a:path>
            </a:pathLst>
          </a:cu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AFAE1B2-7312-F744-13AD-C306BA58BD54}"/>
              </a:ext>
            </a:extLst>
          </p:cNvPr>
          <p:cNvSpPr txBox="1"/>
          <p:nvPr/>
        </p:nvSpPr>
        <p:spPr>
          <a:xfrm>
            <a:off x="4336026" y="825910"/>
            <a:ext cx="13627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Add Country of dispatch and Country of destination</a:t>
            </a:r>
            <a:endParaRPr lang="pl-PL" sz="9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4439A365-EA42-C0ED-D2C4-1C7D5A0A65FE}"/>
              </a:ext>
            </a:extLst>
          </p:cNvPr>
          <p:cNvSpPr/>
          <p:nvPr/>
        </p:nvSpPr>
        <p:spPr>
          <a:xfrm>
            <a:off x="6665288" y="1516134"/>
            <a:ext cx="2042160" cy="1368650"/>
          </a:xfrm>
          <a:custGeom>
            <a:avLst/>
            <a:gdLst>
              <a:gd name="connsiteX0" fmla="*/ 756100 w 2042160"/>
              <a:gd name="connsiteY0" fmla="*/ 0 h 1368650"/>
              <a:gd name="connsiteX1" fmla="*/ 2042160 w 2042160"/>
              <a:gd name="connsiteY1" fmla="*/ 0 h 1368650"/>
              <a:gd name="connsiteX2" fmla="*/ 2042160 w 2042160"/>
              <a:gd name="connsiteY2" fmla="*/ 1368650 h 1368650"/>
              <a:gd name="connsiteX3" fmla="*/ 756100 w 2042160"/>
              <a:gd name="connsiteY3" fmla="*/ 1368650 h 1368650"/>
              <a:gd name="connsiteX4" fmla="*/ 756100 w 2042160"/>
              <a:gd name="connsiteY4" fmla="*/ 957662 h 1368650"/>
              <a:gd name="connsiteX5" fmla="*/ 76692 w 2042160"/>
              <a:gd name="connsiteY5" fmla="*/ 957662 h 1368650"/>
              <a:gd name="connsiteX6" fmla="*/ 76692 w 2042160"/>
              <a:gd name="connsiteY6" fmla="*/ 996008 h 1368650"/>
              <a:gd name="connsiteX7" fmla="*/ 0 w 2042160"/>
              <a:gd name="connsiteY7" fmla="*/ 919317 h 1368650"/>
              <a:gd name="connsiteX8" fmla="*/ 76692 w 2042160"/>
              <a:gd name="connsiteY8" fmla="*/ 842625 h 1368650"/>
              <a:gd name="connsiteX9" fmla="*/ 76692 w 2042160"/>
              <a:gd name="connsiteY9" fmla="*/ 880971 h 1368650"/>
              <a:gd name="connsiteX10" fmla="*/ 756100 w 2042160"/>
              <a:gd name="connsiteY10" fmla="*/ 880971 h 1368650"/>
              <a:gd name="connsiteX11" fmla="*/ 756100 w 2042160"/>
              <a:gd name="connsiteY11" fmla="*/ 260954 h 1368650"/>
              <a:gd name="connsiteX12" fmla="*/ 652538 w 2042160"/>
              <a:gd name="connsiteY12" fmla="*/ 260954 h 1368650"/>
              <a:gd name="connsiteX13" fmla="*/ 652538 w 2042160"/>
              <a:gd name="connsiteY13" fmla="*/ 299300 h 1368650"/>
              <a:gd name="connsiteX14" fmla="*/ 575846 w 2042160"/>
              <a:gd name="connsiteY14" fmla="*/ 222609 h 1368650"/>
              <a:gd name="connsiteX15" fmla="*/ 652538 w 2042160"/>
              <a:gd name="connsiteY15" fmla="*/ 145917 h 1368650"/>
              <a:gd name="connsiteX16" fmla="*/ 652538 w 2042160"/>
              <a:gd name="connsiteY16" fmla="*/ 184263 h 1368650"/>
              <a:gd name="connsiteX17" fmla="*/ 756100 w 2042160"/>
              <a:gd name="connsiteY17" fmla="*/ 184263 h 13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42160" h="1368650">
                <a:moveTo>
                  <a:pt x="756100" y="0"/>
                </a:moveTo>
                <a:lnTo>
                  <a:pt x="2042160" y="0"/>
                </a:lnTo>
                <a:lnTo>
                  <a:pt x="2042160" y="1368650"/>
                </a:lnTo>
                <a:lnTo>
                  <a:pt x="756100" y="1368650"/>
                </a:lnTo>
                <a:lnTo>
                  <a:pt x="756100" y="957662"/>
                </a:lnTo>
                <a:lnTo>
                  <a:pt x="76692" y="957662"/>
                </a:lnTo>
                <a:lnTo>
                  <a:pt x="76692" y="996008"/>
                </a:lnTo>
                <a:lnTo>
                  <a:pt x="0" y="919317"/>
                </a:lnTo>
                <a:lnTo>
                  <a:pt x="76692" y="842625"/>
                </a:lnTo>
                <a:lnTo>
                  <a:pt x="76692" y="880971"/>
                </a:lnTo>
                <a:lnTo>
                  <a:pt x="756100" y="880971"/>
                </a:lnTo>
                <a:lnTo>
                  <a:pt x="756100" y="260954"/>
                </a:lnTo>
                <a:lnTo>
                  <a:pt x="652538" y="260954"/>
                </a:lnTo>
                <a:lnTo>
                  <a:pt x="652538" y="299300"/>
                </a:lnTo>
                <a:lnTo>
                  <a:pt x="575846" y="222609"/>
                </a:lnTo>
                <a:lnTo>
                  <a:pt x="652538" y="145917"/>
                </a:lnTo>
                <a:lnTo>
                  <a:pt x="652538" y="184263"/>
                </a:lnTo>
                <a:lnTo>
                  <a:pt x="756100" y="184263"/>
                </a:lnTo>
                <a:close/>
              </a:path>
            </a:pathLst>
          </a:cu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21A3331-9CBB-83DC-7722-0543D053684E}"/>
              </a:ext>
            </a:extLst>
          </p:cNvPr>
          <p:cNvSpPr txBox="1"/>
          <p:nvPr/>
        </p:nvSpPr>
        <p:spPr>
          <a:xfrm>
            <a:off x="7385993" y="1600294"/>
            <a:ext cx="132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Add accurate description of all goods in English language (HS codes are not mandatory for GB ENS) – IMPORTANT: each combination of consignor and consignee will require a separate Good Item</a:t>
            </a:r>
            <a:endParaRPr lang="pl-PL" sz="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27DBF9E5-8BF2-5B9F-30F2-3FFC7BDC557E}"/>
              </a:ext>
            </a:extLst>
          </p:cNvPr>
          <p:cNvSpPr/>
          <p:nvPr/>
        </p:nvSpPr>
        <p:spPr>
          <a:xfrm>
            <a:off x="4070555" y="3353783"/>
            <a:ext cx="2861187" cy="398207"/>
          </a:xfrm>
          <a:custGeom>
            <a:avLst/>
            <a:gdLst>
              <a:gd name="connsiteX0" fmla="*/ 67843 w 2861187"/>
              <a:gd name="connsiteY0" fmla="*/ 0 h 477849"/>
              <a:gd name="connsiteX1" fmla="*/ 135685 w 2861187"/>
              <a:gd name="connsiteY1" fmla="*/ 67843 h 477849"/>
              <a:gd name="connsiteX2" fmla="*/ 101764 w 2861187"/>
              <a:gd name="connsiteY2" fmla="*/ 67843 h 477849"/>
              <a:gd name="connsiteX3" fmla="*/ 101764 w 2861187"/>
              <a:gd name="connsiteY3" fmla="*/ 194679 h 477849"/>
              <a:gd name="connsiteX4" fmla="*/ 2655201 w 2861187"/>
              <a:gd name="connsiteY4" fmla="*/ 194679 h 477849"/>
              <a:gd name="connsiteX5" fmla="*/ 2655201 w 2861187"/>
              <a:gd name="connsiteY5" fmla="*/ 94390 h 477849"/>
              <a:gd name="connsiteX6" fmla="*/ 2621280 w 2861187"/>
              <a:gd name="connsiteY6" fmla="*/ 94390 h 477849"/>
              <a:gd name="connsiteX7" fmla="*/ 2689123 w 2861187"/>
              <a:gd name="connsiteY7" fmla="*/ 26547 h 477849"/>
              <a:gd name="connsiteX8" fmla="*/ 2756965 w 2861187"/>
              <a:gd name="connsiteY8" fmla="*/ 94390 h 477849"/>
              <a:gd name="connsiteX9" fmla="*/ 2723044 w 2861187"/>
              <a:gd name="connsiteY9" fmla="*/ 94390 h 477849"/>
              <a:gd name="connsiteX10" fmla="*/ 2723044 w 2861187"/>
              <a:gd name="connsiteY10" fmla="*/ 194679 h 477849"/>
              <a:gd name="connsiteX11" fmla="*/ 2861187 w 2861187"/>
              <a:gd name="connsiteY11" fmla="*/ 194679 h 477849"/>
              <a:gd name="connsiteX12" fmla="*/ 2861187 w 2861187"/>
              <a:gd name="connsiteY12" fmla="*/ 477849 h 477849"/>
              <a:gd name="connsiteX13" fmla="*/ 0 w 2861187"/>
              <a:gd name="connsiteY13" fmla="*/ 477849 h 477849"/>
              <a:gd name="connsiteX14" fmla="*/ 0 w 2861187"/>
              <a:gd name="connsiteY14" fmla="*/ 194679 h 477849"/>
              <a:gd name="connsiteX15" fmla="*/ 33921 w 2861187"/>
              <a:gd name="connsiteY15" fmla="*/ 194679 h 477849"/>
              <a:gd name="connsiteX16" fmla="*/ 33921 w 2861187"/>
              <a:gd name="connsiteY16" fmla="*/ 67843 h 477849"/>
              <a:gd name="connsiteX17" fmla="*/ 0 w 2861187"/>
              <a:gd name="connsiteY17" fmla="*/ 67843 h 47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1187" h="477849">
                <a:moveTo>
                  <a:pt x="67843" y="0"/>
                </a:moveTo>
                <a:lnTo>
                  <a:pt x="135685" y="67843"/>
                </a:lnTo>
                <a:lnTo>
                  <a:pt x="101764" y="67843"/>
                </a:lnTo>
                <a:lnTo>
                  <a:pt x="101764" y="194679"/>
                </a:lnTo>
                <a:lnTo>
                  <a:pt x="2655201" y="194679"/>
                </a:lnTo>
                <a:lnTo>
                  <a:pt x="2655201" y="94390"/>
                </a:lnTo>
                <a:lnTo>
                  <a:pt x="2621280" y="94390"/>
                </a:lnTo>
                <a:lnTo>
                  <a:pt x="2689123" y="26547"/>
                </a:lnTo>
                <a:lnTo>
                  <a:pt x="2756965" y="94390"/>
                </a:lnTo>
                <a:lnTo>
                  <a:pt x="2723044" y="94390"/>
                </a:lnTo>
                <a:lnTo>
                  <a:pt x="2723044" y="194679"/>
                </a:lnTo>
                <a:lnTo>
                  <a:pt x="2861187" y="194679"/>
                </a:lnTo>
                <a:lnTo>
                  <a:pt x="2861187" y="477849"/>
                </a:lnTo>
                <a:lnTo>
                  <a:pt x="0" y="477849"/>
                </a:lnTo>
                <a:lnTo>
                  <a:pt x="0" y="194679"/>
                </a:lnTo>
                <a:lnTo>
                  <a:pt x="33921" y="194679"/>
                </a:lnTo>
                <a:lnTo>
                  <a:pt x="33921" y="67843"/>
                </a:lnTo>
                <a:lnTo>
                  <a:pt x="0" y="67843"/>
                </a:lnTo>
                <a:close/>
              </a:path>
            </a:pathLst>
          </a:cu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F3D2F4E-23A6-20A2-9B6F-439AB929D142}"/>
              </a:ext>
            </a:extLst>
          </p:cNvPr>
          <p:cNvSpPr txBox="1"/>
          <p:nvPr/>
        </p:nvSpPr>
        <p:spPr>
          <a:xfrm>
            <a:off x="4470728" y="3505769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Add Gross Mass and invoice value</a:t>
            </a:r>
            <a:endParaRPr lang="pl-PL" sz="10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8DAFAB30-9CFE-02DD-7D82-B9A5A4A5B367}"/>
              </a:ext>
            </a:extLst>
          </p:cNvPr>
          <p:cNvSpPr/>
          <p:nvPr/>
        </p:nvSpPr>
        <p:spPr>
          <a:xfrm>
            <a:off x="3439324" y="4129548"/>
            <a:ext cx="4601497" cy="246221"/>
          </a:xfrm>
          <a:prstGeom prst="rect">
            <a:avLst/>
          </a:prstGeom>
          <a:noFill/>
          <a:ln w="12700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23" name="Objaśnienie: strzałka w prawo 22">
            <a:extLst>
              <a:ext uri="{FF2B5EF4-FFF2-40B4-BE49-F238E27FC236}">
                <a16:creationId xmlns:a16="http://schemas.microsoft.com/office/drawing/2014/main" id="{0DA7A7D5-6070-AF99-2E7B-EB35CDF114DA}"/>
              </a:ext>
            </a:extLst>
          </p:cNvPr>
          <p:cNvSpPr/>
          <p:nvPr/>
        </p:nvSpPr>
        <p:spPr>
          <a:xfrm>
            <a:off x="8167657" y="3193914"/>
            <a:ext cx="1079581" cy="1067982"/>
          </a:xfrm>
          <a:prstGeom prst="rightArrowCallout">
            <a:avLst>
              <a:gd name="adj1" fmla="val 7307"/>
              <a:gd name="adj2" fmla="val 10747"/>
              <a:gd name="adj3" fmla="val 13205"/>
              <a:gd name="adj4" fmla="val 82332"/>
            </a:avLst>
          </a:prstGeom>
          <a:solidFill>
            <a:srgbClr val="F46D22"/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Add Package information (Type of packages, Number of Packages and Marks and Numbers)</a:t>
            </a:r>
            <a:endParaRPr lang="pl-PL" sz="8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745BA14-7089-FBE1-BD60-D52D71A9D66F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  <p:sp>
        <p:nvSpPr>
          <p:cNvPr id="5" name="Objaśnienie: strzałka w dół 4">
            <a:extLst>
              <a:ext uri="{FF2B5EF4-FFF2-40B4-BE49-F238E27FC236}">
                <a16:creationId xmlns:a16="http://schemas.microsoft.com/office/drawing/2014/main" id="{697CE6D8-0F91-7BB2-BE66-90642213885A}"/>
              </a:ext>
            </a:extLst>
          </p:cNvPr>
          <p:cNvSpPr/>
          <p:nvPr/>
        </p:nvSpPr>
        <p:spPr>
          <a:xfrm>
            <a:off x="7385993" y="4504040"/>
            <a:ext cx="899004" cy="884039"/>
          </a:xfrm>
          <a:prstGeom prst="downArrowCallout">
            <a:avLst>
              <a:gd name="adj1" fmla="val 10319"/>
              <a:gd name="adj2" fmla="val 14323"/>
              <a:gd name="adj3" fmla="val 24333"/>
              <a:gd name="adj4" fmla="val 32278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GB" sz="1050" b="0" cap="none" spc="0" dirty="0">
              <a:ln w="0"/>
              <a:effectLst/>
            </a:endParaRPr>
          </a:p>
          <a:p>
            <a:pPr algn="ctr"/>
            <a:r>
              <a:rPr lang="en-GB" sz="1050" b="0" cap="none" spc="0" dirty="0">
                <a:ln w="0"/>
                <a:effectLst/>
              </a:rPr>
              <a:t>Scroll down</a:t>
            </a:r>
          </a:p>
          <a:p>
            <a:pPr algn="ctr"/>
            <a:endParaRPr lang="en-GB" sz="105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4320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9" grpId="0" animBg="1"/>
      <p:bldP spid="20" grpId="0"/>
      <p:bldP spid="21" grpId="0" animBg="1"/>
      <p:bldP spid="2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62AD83E-2DC6-42A0-B621-5D68E0549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55118"/>
            <a:ext cx="9360000" cy="5051570"/>
          </a:xfrm>
          <a:prstGeom prst="rect">
            <a:avLst/>
          </a:prstGeom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656D57C9-524B-7A58-33F3-227005AFE5E0}"/>
              </a:ext>
            </a:extLst>
          </p:cNvPr>
          <p:cNvSpPr/>
          <p:nvPr/>
        </p:nvSpPr>
        <p:spPr>
          <a:xfrm>
            <a:off x="6174320" y="1197568"/>
            <a:ext cx="3111264" cy="1002891"/>
          </a:xfrm>
          <a:custGeom>
            <a:avLst/>
            <a:gdLst>
              <a:gd name="connsiteX0" fmla="*/ 1170376 w 3111264"/>
              <a:gd name="connsiteY0" fmla="*/ 0 h 1002891"/>
              <a:gd name="connsiteX1" fmla="*/ 2603920 w 3111264"/>
              <a:gd name="connsiteY1" fmla="*/ 0 h 1002891"/>
              <a:gd name="connsiteX2" fmla="*/ 2603920 w 3111264"/>
              <a:gd name="connsiteY2" fmla="*/ 54569 h 1002891"/>
              <a:gd name="connsiteX3" fmla="*/ 3002126 w 3111264"/>
              <a:gd name="connsiteY3" fmla="*/ 54569 h 1002891"/>
              <a:gd name="connsiteX4" fmla="*/ 3002126 w 3111264"/>
              <a:gd name="connsiteY4" fmla="*/ 0 h 1002891"/>
              <a:gd name="connsiteX5" fmla="*/ 3111264 w 3111264"/>
              <a:gd name="connsiteY5" fmla="*/ 109138 h 1002891"/>
              <a:gd name="connsiteX6" fmla="*/ 3002126 w 3111264"/>
              <a:gd name="connsiteY6" fmla="*/ 218276 h 1002891"/>
              <a:gd name="connsiteX7" fmla="*/ 3002126 w 3111264"/>
              <a:gd name="connsiteY7" fmla="*/ 163707 h 1002891"/>
              <a:gd name="connsiteX8" fmla="*/ 2603920 w 3111264"/>
              <a:gd name="connsiteY8" fmla="*/ 163707 h 1002891"/>
              <a:gd name="connsiteX9" fmla="*/ 2603920 w 3111264"/>
              <a:gd name="connsiteY9" fmla="*/ 1002891 h 1002891"/>
              <a:gd name="connsiteX10" fmla="*/ 1170376 w 3111264"/>
              <a:gd name="connsiteY10" fmla="*/ 1002891 h 1002891"/>
              <a:gd name="connsiteX11" fmla="*/ 1170376 w 3111264"/>
              <a:gd name="connsiteY11" fmla="*/ 738895 h 1002891"/>
              <a:gd name="connsiteX12" fmla="*/ 109138 w 3111264"/>
              <a:gd name="connsiteY12" fmla="*/ 738895 h 1002891"/>
              <a:gd name="connsiteX13" fmla="*/ 109138 w 3111264"/>
              <a:gd name="connsiteY13" fmla="*/ 793464 h 1002891"/>
              <a:gd name="connsiteX14" fmla="*/ 0 w 3111264"/>
              <a:gd name="connsiteY14" fmla="*/ 684326 h 1002891"/>
              <a:gd name="connsiteX15" fmla="*/ 109138 w 3111264"/>
              <a:gd name="connsiteY15" fmla="*/ 575188 h 1002891"/>
              <a:gd name="connsiteX16" fmla="*/ 109138 w 3111264"/>
              <a:gd name="connsiteY16" fmla="*/ 629757 h 1002891"/>
              <a:gd name="connsiteX17" fmla="*/ 1170376 w 3111264"/>
              <a:gd name="connsiteY17" fmla="*/ 629757 h 100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1264" h="1002891">
                <a:moveTo>
                  <a:pt x="1170376" y="0"/>
                </a:moveTo>
                <a:lnTo>
                  <a:pt x="2603920" y="0"/>
                </a:lnTo>
                <a:lnTo>
                  <a:pt x="2603920" y="54569"/>
                </a:lnTo>
                <a:lnTo>
                  <a:pt x="3002126" y="54569"/>
                </a:lnTo>
                <a:lnTo>
                  <a:pt x="3002126" y="0"/>
                </a:lnTo>
                <a:lnTo>
                  <a:pt x="3111264" y="109138"/>
                </a:lnTo>
                <a:lnTo>
                  <a:pt x="3002126" y="218276"/>
                </a:lnTo>
                <a:lnTo>
                  <a:pt x="3002126" y="163707"/>
                </a:lnTo>
                <a:lnTo>
                  <a:pt x="2603920" y="163707"/>
                </a:lnTo>
                <a:lnTo>
                  <a:pt x="2603920" y="1002891"/>
                </a:lnTo>
                <a:lnTo>
                  <a:pt x="1170376" y="1002891"/>
                </a:lnTo>
                <a:lnTo>
                  <a:pt x="1170376" y="738895"/>
                </a:lnTo>
                <a:lnTo>
                  <a:pt x="109138" y="738895"/>
                </a:lnTo>
                <a:lnTo>
                  <a:pt x="109138" y="793464"/>
                </a:lnTo>
                <a:lnTo>
                  <a:pt x="0" y="684326"/>
                </a:lnTo>
                <a:lnTo>
                  <a:pt x="109138" y="575188"/>
                </a:lnTo>
                <a:lnTo>
                  <a:pt x="109138" y="629757"/>
                </a:lnTo>
                <a:lnTo>
                  <a:pt x="1170376" y="629757"/>
                </a:lnTo>
                <a:close/>
              </a:path>
            </a:pathLst>
          </a:cu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pl-PL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7B69E2B-1D6A-8B06-C40A-2A079DF2CB12}"/>
              </a:ext>
            </a:extLst>
          </p:cNvPr>
          <p:cNvSpPr txBox="1"/>
          <p:nvPr/>
        </p:nvSpPr>
        <p:spPr>
          <a:xfrm>
            <a:off x="7321100" y="1232965"/>
            <a:ext cx="1474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Add document type CMR as Accompanying Documents – It is mandatory to add a CMR for road movements into Great Britain</a:t>
            </a:r>
            <a:endParaRPr lang="pl-PL" sz="9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jaśnienie: strzałka w lewo i w prawo 11">
            <a:extLst>
              <a:ext uri="{FF2B5EF4-FFF2-40B4-BE49-F238E27FC236}">
                <a16:creationId xmlns:a16="http://schemas.microsoft.com/office/drawing/2014/main" id="{BD7234CF-A224-732A-AED7-63C51FFD7A3C}"/>
              </a:ext>
            </a:extLst>
          </p:cNvPr>
          <p:cNvSpPr/>
          <p:nvPr/>
        </p:nvSpPr>
        <p:spPr>
          <a:xfrm>
            <a:off x="4318328" y="3229351"/>
            <a:ext cx="2129666" cy="553998"/>
          </a:xfrm>
          <a:prstGeom prst="leftRightArrowCallout">
            <a:avLst>
              <a:gd name="adj1" fmla="val 16481"/>
              <a:gd name="adj2" fmla="val 14351"/>
              <a:gd name="adj3" fmla="val 18610"/>
              <a:gd name="adj4" fmla="val 5975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Add</a:t>
            </a:r>
            <a:r>
              <a:rPr lang="pl-PL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Consignor</a:t>
            </a:r>
            <a:r>
              <a:rPr lang="pl-PL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pl-PL" sz="10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Consignee</a:t>
            </a:r>
            <a:endParaRPr lang="pl-PL" sz="10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Objaśnienie: strzałka w prawo 13">
            <a:extLst>
              <a:ext uri="{FF2B5EF4-FFF2-40B4-BE49-F238E27FC236}">
                <a16:creationId xmlns:a16="http://schemas.microsoft.com/office/drawing/2014/main" id="{657E01A0-D298-1C1C-4A94-8750726DF3E7}"/>
              </a:ext>
            </a:extLst>
          </p:cNvPr>
          <p:cNvSpPr/>
          <p:nvPr/>
        </p:nvSpPr>
        <p:spPr>
          <a:xfrm>
            <a:off x="5312861" y="4839486"/>
            <a:ext cx="1494994" cy="707886"/>
          </a:xfrm>
          <a:prstGeom prst="rightArrowCallout">
            <a:avLst>
              <a:gd name="adj1" fmla="val 11666"/>
              <a:gd name="adj2" fmla="val 14999"/>
              <a:gd name="adj3" fmla="val 17500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bg1"/>
                </a:solidFill>
                <a:effectLst/>
                <a:latin typeface="+mn-lt"/>
              </a:rPr>
              <a:t>Add Container number if applicable</a:t>
            </a:r>
            <a:endParaRPr lang="pl-PL" sz="1000" b="0" cap="none" spc="0" dirty="0" err="1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bjaśnienie: strzałka w górę 14">
            <a:extLst>
              <a:ext uri="{FF2B5EF4-FFF2-40B4-BE49-F238E27FC236}">
                <a16:creationId xmlns:a16="http://schemas.microsoft.com/office/drawing/2014/main" id="{4367A53C-ECA7-FCD2-608E-0588EBBF0A13}"/>
              </a:ext>
            </a:extLst>
          </p:cNvPr>
          <p:cNvSpPr/>
          <p:nvPr/>
        </p:nvSpPr>
        <p:spPr>
          <a:xfrm>
            <a:off x="8058519" y="894005"/>
            <a:ext cx="1563329" cy="884039"/>
          </a:xfrm>
          <a:prstGeom prst="upArrowCallout">
            <a:avLst>
              <a:gd name="adj1" fmla="val 14323"/>
              <a:gd name="adj2" fmla="val 16992"/>
              <a:gd name="adj3" fmla="val 20996"/>
              <a:gd name="adj4" fmla="val 64977"/>
            </a:avLst>
          </a:prstGeom>
          <a:solidFill>
            <a:srgbClr val="F46D22"/>
          </a:solidFill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5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Press Validate and Submit to submit ENS declaration</a:t>
            </a:r>
            <a:endParaRPr lang="pl-PL" sz="1050" kern="1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07CEC9-DE4F-621F-AD76-FE7668B3527A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4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 animBg="1"/>
      <p:bldP spid="12" grpId="1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A07CEC9-DE4F-621F-AD76-FE7668B3527A}"/>
              </a:ext>
            </a:extLst>
          </p:cNvPr>
          <p:cNvSpPr txBox="1"/>
          <p:nvPr/>
        </p:nvSpPr>
        <p:spPr>
          <a:xfrm>
            <a:off x="3442765" y="147484"/>
            <a:ext cx="311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46D22"/>
                </a:solidFill>
                <a:latin typeface="+mj-lt"/>
              </a:rPr>
              <a:t>GB ENS Standalone</a:t>
            </a:r>
            <a:endParaRPr lang="pl-PL" b="1" dirty="0" err="1">
              <a:solidFill>
                <a:srgbClr val="F46D22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5AB32A-DE75-0832-1F5B-EDA5667B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0" y="780231"/>
            <a:ext cx="9360000" cy="503984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A64EFD1-FB43-91F5-43CD-3887E138F054}"/>
              </a:ext>
            </a:extLst>
          </p:cNvPr>
          <p:cNvSpPr/>
          <p:nvPr/>
        </p:nvSpPr>
        <p:spPr>
          <a:xfrm>
            <a:off x="3173852" y="4164944"/>
            <a:ext cx="2931979" cy="200578"/>
          </a:xfrm>
          <a:prstGeom prst="rect">
            <a:avLst/>
          </a:prstGeom>
          <a:noFill/>
          <a:ln w="9525" cap="flat" cmpd="sng" algn="ctr">
            <a:solidFill>
              <a:srgbClr val="F46D2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l-PL" b="0" cap="none" spc="0" dirty="0" err="1">
              <a:ln w="0"/>
              <a:effectLst/>
              <a:latin typeface="+mn-lt"/>
            </a:endParaRPr>
          </a:p>
        </p:txBody>
      </p:sp>
      <p:sp>
        <p:nvSpPr>
          <p:cNvPr id="7" name="Objaśnienie: strzałka w lewo 6">
            <a:extLst>
              <a:ext uri="{FF2B5EF4-FFF2-40B4-BE49-F238E27FC236}">
                <a16:creationId xmlns:a16="http://schemas.microsoft.com/office/drawing/2014/main" id="{A2CCCB89-882C-E761-7A77-964E0800BA67}"/>
              </a:ext>
            </a:extLst>
          </p:cNvPr>
          <p:cNvSpPr/>
          <p:nvPr/>
        </p:nvSpPr>
        <p:spPr>
          <a:xfrm>
            <a:off x="6147126" y="3757401"/>
            <a:ext cx="2135566" cy="1015663"/>
          </a:xfrm>
          <a:prstGeom prst="leftArrowCallout">
            <a:avLst>
              <a:gd name="adj1" fmla="val 13383"/>
              <a:gd name="adj2" fmla="val 13964"/>
              <a:gd name="adj3" fmla="val 22096"/>
              <a:gd name="adj4" fmla="val 70502"/>
            </a:avLst>
          </a:prstGeom>
          <a:solidFill>
            <a:srgbClr val="F46D22"/>
          </a:solidFill>
          <a:ln w="127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1000" kern="1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submission of the transits, ENS will be generated. Successful ENS submission is shown in UI</a:t>
            </a:r>
          </a:p>
        </p:txBody>
      </p:sp>
    </p:spTree>
    <p:extLst>
      <p:ext uri="{BB962C8B-B14F-4D97-AF65-F5344CB8AC3E}">
        <p14:creationId xmlns:p14="http://schemas.microsoft.com/office/powerpoint/2010/main" val="16801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GS">
  <a:themeElements>
    <a:clrScheme name="SGS colours">
      <a:dk1>
        <a:srgbClr val="363636"/>
      </a:dk1>
      <a:lt1>
        <a:srgbClr val="FFFFFF"/>
      </a:lt1>
      <a:dk2>
        <a:srgbClr val="848685"/>
      </a:dk2>
      <a:lt2>
        <a:srgbClr val="FF6600"/>
      </a:lt2>
      <a:accent1>
        <a:srgbClr val="BCBCBC"/>
      </a:accent1>
      <a:accent2>
        <a:srgbClr val="99CC00"/>
      </a:accent2>
      <a:accent3>
        <a:srgbClr val="00CCFF"/>
      </a:accent3>
      <a:accent4>
        <a:srgbClr val="FF0000"/>
      </a:accent4>
      <a:accent5>
        <a:srgbClr val="FFCF05"/>
      </a:accent5>
      <a:accent6>
        <a:srgbClr val="FF9900"/>
      </a:accent6>
      <a:hlink>
        <a:srgbClr val="FF6600"/>
      </a:hlink>
      <a:folHlink>
        <a:srgbClr val="3636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91440" tIns="45720" rIns="91440" bIns="45720" rtlCol="0" anchor="ctr">
        <a:spAutoFit/>
      </a:bodyPr>
      <a:lstStyle>
        <a:defPPr algn="ctr">
          <a:defRPr b="0" cap="none" spc="0" dirty="0" err="1" smtClean="0">
            <a:ln w="0"/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50BA84F-A65B-409D-9C19-FFABCDAE36E0}" vid="{6808D3A3-2AF8-4325-95C7-489BFBBD6CBB}"/>
    </a:ext>
  </a:extLst>
</a:theme>
</file>

<file path=ppt/theme/theme2.xml><?xml version="1.0" encoding="utf-8"?>
<a:theme xmlns:a="http://schemas.openxmlformats.org/drawingml/2006/main" name="Office Theme">
  <a:themeElements>
    <a:clrScheme name="SGS colours">
      <a:dk1>
        <a:srgbClr val="FFFFFF"/>
      </a:dk1>
      <a:lt1>
        <a:srgbClr val="666666"/>
      </a:lt1>
      <a:dk2>
        <a:srgbClr val="999999"/>
      </a:dk2>
      <a:lt2>
        <a:srgbClr val="FF6600"/>
      </a:lt2>
      <a:accent1>
        <a:srgbClr val="CCCCCC"/>
      </a:accent1>
      <a:accent2>
        <a:srgbClr val="99CC00"/>
      </a:accent2>
      <a:accent3>
        <a:srgbClr val="00CCFF"/>
      </a:accent3>
      <a:accent4>
        <a:srgbClr val="FF0000"/>
      </a:accent4>
      <a:accent5>
        <a:srgbClr val="FF9900"/>
      </a:accent5>
      <a:accent6>
        <a:srgbClr val="FFCF05"/>
      </a:accent6>
      <a:hlink>
        <a:srgbClr val="FF6600"/>
      </a:hlink>
      <a:folHlink>
        <a:srgbClr val="36363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GS colours">
      <a:dk1>
        <a:srgbClr val="FFFFFF"/>
      </a:dk1>
      <a:lt1>
        <a:srgbClr val="666666"/>
      </a:lt1>
      <a:dk2>
        <a:srgbClr val="999999"/>
      </a:dk2>
      <a:lt2>
        <a:srgbClr val="FF6600"/>
      </a:lt2>
      <a:accent1>
        <a:srgbClr val="CCCCCC"/>
      </a:accent1>
      <a:accent2>
        <a:srgbClr val="99CC00"/>
      </a:accent2>
      <a:accent3>
        <a:srgbClr val="00CCFF"/>
      </a:accent3>
      <a:accent4>
        <a:srgbClr val="FF0000"/>
      </a:accent4>
      <a:accent5>
        <a:srgbClr val="FF9900"/>
      </a:accent5>
      <a:accent6>
        <a:srgbClr val="FFCF05"/>
      </a:accent6>
      <a:hlink>
        <a:srgbClr val="FF6600"/>
      </a:hlink>
      <a:folHlink>
        <a:srgbClr val="3636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410</TotalTime>
  <Words>585</Words>
  <Application>Microsoft Office PowerPoint</Application>
  <PresentationFormat>Papier A4 (210x297 mm)</PresentationFormat>
  <Paragraphs>86</Paragraphs>
  <Slides>18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Times New Roman</vt:lpstr>
      <vt:lpstr>Wingdings</vt:lpstr>
      <vt:lpstr>SGS</vt:lpstr>
      <vt:lpstr>GB ENS </vt:lpstr>
      <vt:lpstr>GB ENS Standalone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GB ENS as AN ADDITIONAL SERVICE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WWW.SGS.COM</vt:lpstr>
    </vt:vector>
  </TitlesOfParts>
  <Company>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Hawryluk, Marcin (Biała Podlaska)</dc:creator>
  <cp:lastModifiedBy>Hawryluk, Marcin (Biała Podlaska)</cp:lastModifiedBy>
  <cp:revision>32</cp:revision>
  <dcterms:created xsi:type="dcterms:W3CDTF">2025-01-23T07:23:25Z</dcterms:created>
  <dcterms:modified xsi:type="dcterms:W3CDTF">2025-01-24T13:07:57Z</dcterms:modified>
</cp:coreProperties>
</file>